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89" r:id="rId4"/>
    <p:sldId id="296" r:id="rId5"/>
    <p:sldId id="290" r:id="rId6"/>
    <p:sldId id="297" r:id="rId7"/>
    <p:sldId id="298" r:id="rId8"/>
    <p:sldId id="299" r:id="rId9"/>
    <p:sldId id="293" r:id="rId10"/>
    <p:sldId id="301" r:id="rId11"/>
    <p:sldId id="288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4FE"/>
    <a:srgbClr val="FFC409"/>
    <a:srgbClr val="FFDA65"/>
    <a:srgbClr val="D22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4FC58-5FA7-4F5F-82B7-8309CDD336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05503-8105-4371-B1ED-516C3452A6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44A77-9DDE-461D-BD65-BFC0B5AAC1EE}" type="datetimeFigureOut">
              <a:rPr lang="en-US" smtClean="0"/>
              <a:t>21-Oct-21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47F02-F7A1-4122-ACC3-B3E10CDABB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3B8F-F0DB-4139-81A6-FF6FFD7BE1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1C5A4-1534-4A15-B9E6-4E33EEEF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62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84E1C-AC56-4754-80D0-24446F1FACE3}" type="datetimeFigureOut">
              <a:rPr lang="en-US" smtClean="0"/>
              <a:t>21-Oct-21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A5FCA-05F3-42EE-9A16-C79343A222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5FCA-05F3-42EE-9A16-C79343A2229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5FCA-05F3-42EE-9A16-C79343A222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70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methods currently in use – Pneumatic and Cable-driven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5FCA-05F3-42EE-9A16-C79343A2229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4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Drawback – non-linear response</a:t>
            </a:r>
          </a:p>
          <a:p>
            <a:r>
              <a:rPr lang="en-US" dirty="0"/>
              <a:t>Hysteresis leads to imprecise and difficult control</a:t>
            </a:r>
          </a:p>
          <a:p>
            <a:r>
              <a:rPr lang="en-US" dirty="0"/>
              <a:t>Efficiency of SMA actuator depends on the accuracy of control which in turn depends on the mathematical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5FCA-05F3-42EE-9A16-C79343A222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3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5FCA-05F3-42EE-9A16-C79343A222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3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40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878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42A7-0488-4D0E-BA5C-5393B4778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5764C-28FA-4DE7-AC98-8A5456DDF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F50A0-486E-4B65-9BAB-05598780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EF717-A919-46AC-A5E9-DE9AAD38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20B65-F27E-4D20-8B47-27A479DD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126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6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2450-1C05-40C3-869B-12401896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00" b="1">
                <a:solidFill>
                  <a:schemeClr val="bg2"/>
                </a:solidFill>
                <a:latin typeface="Calibri Light (Headings)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8EC1-CE7E-4040-8389-08C1922A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10095600" cy="4764800"/>
          </a:xfrm>
        </p:spPr>
        <p:txBody>
          <a:bodyPr/>
          <a:lstStyle>
            <a:lvl1pPr>
              <a:defRPr sz="2000" b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A823-07B6-4C52-A5C0-F5977B0C2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8B730-4615-41B7-BBB9-4C8CE09B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9945D-025D-4A5D-98D2-F148C692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6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7CA4D1D-E6E4-4EC4-ABEB-5E9BD905F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/>
              <a:t>Click to add text</a:t>
            </a:r>
          </a:p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00" b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77CA4D1D-E6E4-4EC4-ABEB-5E9BD905FA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710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72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500" b="1" i="0" u="none" strike="noStrike" cap="none">
          <a:solidFill>
            <a:srgbClr val="000000"/>
          </a:solidFill>
          <a:latin typeface="Calibri Light (Headings)"/>
          <a:ea typeface="Calibri Light (Headings)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8100" marR="0" lvl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gnesh.venkatachalam@tuhh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ky4VC7RIQ4" TargetMode="External"/><Relationship Id="rId6" Type="http://schemas.openxmlformats.org/officeDocument/2006/relationships/slide" Target="slide10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dGxx7OMuNA" TargetMode="Externa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A7C3-2D18-4596-B910-A00D53C1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719"/>
            <a:ext cx="9144000" cy="153024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and Validating the kinematic and dynamic properties of Shape memory alloy based Continuum robots (Temp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75294-B518-4557-9956-CF3FE0CFF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Introduction to SMA robots</a:t>
            </a:r>
          </a:p>
          <a:p>
            <a:endParaRPr lang="en-US" dirty="0"/>
          </a:p>
          <a:p>
            <a:r>
              <a:rPr lang="en-US" dirty="0"/>
              <a:t>Name:  Vignesh Venkatachalam</a:t>
            </a:r>
          </a:p>
          <a:p>
            <a:r>
              <a:rPr lang="en-US" dirty="0"/>
              <a:t>Matriculation No.: 21864036</a:t>
            </a:r>
          </a:p>
          <a:p>
            <a:r>
              <a:rPr lang="en-US" dirty="0"/>
              <a:t>Course: Mechatronics</a:t>
            </a:r>
          </a:p>
          <a:p>
            <a:r>
              <a:rPr lang="en-US" dirty="0"/>
              <a:t>University: Hamburg University of Technology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vignesh.venkatachalam@tuhh.de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F9DAA-2A8D-4D89-8D72-97C7C47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42E8-722A-4E2F-8AEE-276349ACA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5" y="6357410"/>
            <a:ext cx="67722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D52B-C3AC-4EB7-BEA8-F64A400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(Contd.)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E972F-E771-4C78-81FC-07CBBC7B8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Y. </a:t>
            </a:r>
            <a:r>
              <a:rPr lang="en-US" dirty="0" err="1"/>
              <a:t>Goergen</a:t>
            </a:r>
            <a:r>
              <a:rPr lang="en-US" dirty="0"/>
              <a:t>., G. </a:t>
            </a:r>
            <a:r>
              <a:rPr lang="en-US" dirty="0" err="1"/>
              <a:t>Rizzello</a:t>
            </a:r>
            <a:r>
              <a:rPr lang="en-US" dirty="0"/>
              <a:t>, S. </a:t>
            </a:r>
            <a:r>
              <a:rPr lang="en-US" dirty="0" err="1"/>
              <a:t>Seelecke</a:t>
            </a:r>
            <a:r>
              <a:rPr lang="en-US" dirty="0"/>
              <a:t> and P. </a:t>
            </a:r>
            <a:r>
              <a:rPr lang="en-US" dirty="0" err="1"/>
              <a:t>Motzki</a:t>
            </a:r>
            <a:r>
              <a:rPr lang="en-US" dirty="0"/>
              <a:t> (2020, September), “Modular design of an SMA driven continuum robot. In </a:t>
            </a:r>
            <a:r>
              <a:rPr lang="en-US" i="1" dirty="0"/>
              <a:t>Smart Materials, Adaptive Structures and Intelligent Systems,”</a:t>
            </a:r>
            <a:r>
              <a:rPr lang="en-US" dirty="0"/>
              <a:t> (Vol. 84027, p. V001T04A007). American Society of Mechanical Engineers.</a:t>
            </a:r>
          </a:p>
          <a:p>
            <a:r>
              <a:rPr lang="en-US" dirty="0"/>
              <a:t>T. Zheng, Y. Yang, D. T. Branson, R. Kang, E. </a:t>
            </a:r>
            <a:r>
              <a:rPr lang="en-US" dirty="0" err="1"/>
              <a:t>Guglielmino</a:t>
            </a:r>
            <a:r>
              <a:rPr lang="en-US" dirty="0"/>
              <a:t>, M. </a:t>
            </a:r>
            <a:r>
              <a:rPr lang="en-US" dirty="0" err="1"/>
              <a:t>Cianchetti</a:t>
            </a:r>
            <a:r>
              <a:rPr lang="en-US" dirty="0"/>
              <a:t>, D. G. Caldwell, and G. Yang, “Control design of shape memory alloy based multi-arm continuum robot inspired by octopus,” in </a:t>
            </a:r>
            <a:r>
              <a:rPr lang="en-US" i="1" dirty="0"/>
              <a:t>IEEE 9th Conference on Industrial Electronics and Applications (ICIEA)</a:t>
            </a:r>
            <a:r>
              <a:rPr lang="en-US" dirty="0"/>
              <a:t>, pp. 1108–1113, 2014</a:t>
            </a:r>
          </a:p>
          <a:p>
            <a:r>
              <a:rPr lang="en-US" dirty="0"/>
              <a:t>C. Liu, E. Dong, M. Xu, G. </a:t>
            </a:r>
            <a:r>
              <a:rPr lang="en-US" dirty="0" err="1"/>
              <a:t>Alici</a:t>
            </a:r>
            <a:r>
              <a:rPr lang="en-US" dirty="0"/>
              <a:t>, and J. Yang. "Locomotion analysis and optimization of actinomorphic robots with soft arms actuated by shape memory alloy wires." </a:t>
            </a:r>
            <a:r>
              <a:rPr lang="en-US" i="1" dirty="0"/>
              <a:t>International Journal of Advanced Robotic Systems</a:t>
            </a:r>
            <a:r>
              <a:rPr lang="en-US" dirty="0"/>
              <a:t> 15, no. 4 (2018): 1729881418787943.</a:t>
            </a:r>
          </a:p>
          <a:p>
            <a:r>
              <a:rPr lang="en-US" dirty="0"/>
              <a:t>S. J. </a:t>
            </a:r>
            <a:r>
              <a:rPr lang="en-US" dirty="0" err="1"/>
              <a:t>Furst</a:t>
            </a:r>
            <a:r>
              <a:rPr lang="en-US" dirty="0"/>
              <a:t>, G. </a:t>
            </a:r>
            <a:r>
              <a:rPr lang="en-US" dirty="0" err="1"/>
              <a:t>Bunget</a:t>
            </a:r>
            <a:r>
              <a:rPr lang="en-US" dirty="0"/>
              <a:t>, and S. </a:t>
            </a:r>
            <a:r>
              <a:rPr lang="en-US" dirty="0" err="1"/>
              <a:t>Seelecke</a:t>
            </a:r>
            <a:r>
              <a:rPr lang="en-US" dirty="0"/>
              <a:t>. "Design and fabrication of a bat-inspired flapping-flight platform using shape memory alloy muscles and joints." </a:t>
            </a:r>
            <a:r>
              <a:rPr lang="en-US" i="1" dirty="0"/>
              <a:t>Smart Materials and Structures</a:t>
            </a:r>
            <a:r>
              <a:rPr lang="en-US" dirty="0"/>
              <a:t> 22, no. 1 (2012): 014011.</a:t>
            </a:r>
          </a:p>
        </p:txBody>
      </p:sp>
    </p:spTree>
    <p:extLst>
      <p:ext uri="{BB962C8B-B14F-4D97-AF65-F5344CB8AC3E}">
        <p14:creationId xmlns:p14="http://schemas.microsoft.com/office/powerpoint/2010/main" val="221658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1FEEF-1BDB-48F7-90B6-FD545FFAC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  <a:br>
              <a:rPr lang="en-US" dirty="0"/>
            </a:br>
            <a:r>
              <a:rPr lang="en-US" sz="2400" b="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91FB-DF37-424D-86E3-AF0ADFF94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332538"/>
            <a:ext cx="731837" cy="525462"/>
          </a:xfrm>
        </p:spPr>
        <p:txBody>
          <a:bodyPr/>
          <a:lstStyle/>
          <a:p>
            <a:pPr algn="ctr"/>
            <a:fld id="{77CA4D1D-E6E4-4EC4-ABEB-5E9BD905FA32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8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547B-0C67-4D7C-AB52-19E7B345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8AE1-A80D-49DA-AD60-0D0E1319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Shape memory alloy</a:t>
            </a:r>
          </a:p>
          <a:p>
            <a:r>
              <a:rPr lang="en-US" dirty="0"/>
              <a:t>State of the art in SMA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EA2BE-FA30-4CB1-9294-B59D8AE4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7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1C0D-AC7C-41AF-BAFF-EE29D47A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3347-8C49-4CF9-BB67-B90AAB7FE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5290456" cy="4764800"/>
          </a:xfrm>
        </p:spPr>
        <p:txBody>
          <a:bodyPr/>
          <a:lstStyle/>
          <a:p>
            <a:r>
              <a:rPr lang="en-US" i="1" dirty="0"/>
              <a:t>Research into Smart materials has brought about innovative actuation methods in Soft robotics</a:t>
            </a:r>
          </a:p>
          <a:p>
            <a:r>
              <a:rPr lang="en-US" dirty="0"/>
              <a:t>Pneumatic actuators → relatively large pressure valves</a:t>
            </a:r>
          </a:p>
          <a:p>
            <a:r>
              <a:rPr lang="en-US" dirty="0"/>
              <a:t>Cable-driven actuators → relatively large motors</a:t>
            </a:r>
          </a:p>
          <a:p>
            <a:r>
              <a:rPr lang="en-US" dirty="0"/>
              <a:t>Smart materials like SMAs integrate well into the robot → only electrical circuit to power them</a:t>
            </a:r>
          </a:p>
          <a:p>
            <a:r>
              <a:rPr lang="en-US" dirty="0"/>
              <a:t>Modeling necessary to predict their behavior for future control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A4AD-658B-498A-9633-E6DB38DB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0847C-E4BA-45F9-9F09-87B6A988C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64" y="814924"/>
            <a:ext cx="2218658" cy="2352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33FF9-4DBE-4857-B95C-A39B3451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05" y="2078709"/>
            <a:ext cx="1912740" cy="2727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99065-BC15-44D4-A904-A7837972D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64" y="3902407"/>
            <a:ext cx="2564119" cy="2188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B2D5C5-70DF-4A03-93A8-B0333DC8505A}"/>
              </a:ext>
            </a:extLst>
          </p:cNvPr>
          <p:cNvSpPr txBox="1"/>
          <p:nvPr/>
        </p:nvSpPr>
        <p:spPr>
          <a:xfrm>
            <a:off x="6625864" y="3163743"/>
            <a:ext cx="2384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spcBef>
                <a:spcPts val="600"/>
              </a:spcBef>
              <a:buClr>
                <a:schemeClr val="accent4"/>
              </a:buClr>
              <a:buSzPts val="3000"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Fig. 1: Pneumatically actuated Gecko-inspired robot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  <a:hlinkClick r:id="rId6" action="ppaction://hlinksldjump"/>
              </a:rPr>
              <a:t>[1]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EB3CB3-B6CA-4B40-A53A-D475B813D5DD}"/>
              </a:ext>
            </a:extLst>
          </p:cNvPr>
          <p:cNvSpPr txBox="1"/>
          <p:nvPr/>
        </p:nvSpPr>
        <p:spPr>
          <a:xfrm>
            <a:off x="9658905" y="4935984"/>
            <a:ext cx="191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spcBef>
                <a:spcPts val="600"/>
              </a:spcBef>
              <a:buClr>
                <a:schemeClr val="accent4"/>
              </a:buClr>
              <a:buSzPts val="3000"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2: Cable-driven Gecko-inspired robot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8DF91-414F-487C-992E-11A91676051F}"/>
              </a:ext>
            </a:extLst>
          </p:cNvPr>
          <p:cNvSpPr txBox="1"/>
          <p:nvPr/>
        </p:nvSpPr>
        <p:spPr>
          <a:xfrm>
            <a:off x="6625864" y="6185457"/>
            <a:ext cx="256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>
              <a:spcBef>
                <a:spcPts val="600"/>
              </a:spcBef>
              <a:buClr>
                <a:schemeClr val="accent4"/>
              </a:buClr>
              <a:buSzPts val="3000"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3: Prototypes of SMA driven continuum robots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6" action="ppaction://hlinksldjump"/>
              </a:rPr>
              <a:t>[2]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1026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ACE-07A8-4B4B-A15C-5570126B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memory alloys – Operating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FDA62-77D5-4A74-8100-469CDEA5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NiTi">
            <a:hlinkClick r:id="" action="ppaction://media"/>
            <a:extLst>
              <a:ext uri="{FF2B5EF4-FFF2-40B4-BE49-F238E27FC236}">
                <a16:creationId xmlns:a16="http://schemas.microsoft.com/office/drawing/2014/main" id="{8334DC7D-7804-47F8-8EAA-EE74FD6FE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8315" y="1448305"/>
            <a:ext cx="6155370" cy="4616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3CBF1-0913-4F2F-B9C1-C0B5CB8DD595}"/>
              </a:ext>
            </a:extLst>
          </p:cNvPr>
          <p:cNvSpPr txBox="1"/>
          <p:nvPr/>
        </p:nvSpPr>
        <p:spPr>
          <a:xfrm>
            <a:off x="7585788" y="6419461"/>
            <a:ext cx="368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Video courtesy: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Intelligent Materials Systems Lab</a:t>
            </a:r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,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University of Saarland</a:t>
            </a:r>
          </a:p>
        </p:txBody>
      </p:sp>
    </p:spTree>
    <p:extLst>
      <p:ext uri="{BB962C8B-B14F-4D97-AF65-F5344CB8AC3E}">
        <p14:creationId xmlns:p14="http://schemas.microsoft.com/office/powerpoint/2010/main" val="16113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2A91-5E47-4167-9F3C-F5B5ED63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memory alloys - 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A772-49F2-490F-AF6D-2FCB1771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00" y="1682267"/>
            <a:ext cx="6559963" cy="4764800"/>
          </a:xfrm>
        </p:spPr>
        <p:txBody>
          <a:bodyPr/>
          <a:lstStyle/>
          <a:p>
            <a:r>
              <a:rPr lang="en-US" dirty="0"/>
              <a:t>SMAs → integrated directly into robot</a:t>
            </a:r>
          </a:p>
          <a:p>
            <a:r>
              <a:rPr lang="en-US" dirty="0"/>
              <a:t>Actuated by electric current → Joule heating</a:t>
            </a:r>
          </a:p>
          <a:p>
            <a:r>
              <a:rPr lang="en-US" dirty="0"/>
              <a:t>Heating </a:t>
            </a:r>
            <a:r>
              <a:rPr lang="en-US"/>
              <a:t>above austenite </a:t>
            </a:r>
            <a:r>
              <a:rPr lang="en-US" dirty="0"/>
              <a:t>transformation temperature leads to a contraction due to phase transformation in lattice crystal material</a:t>
            </a:r>
          </a:p>
          <a:p>
            <a:r>
              <a:rPr lang="en-US" dirty="0"/>
              <a:t>Initial shape → applying external force (e.g., with another SMA wire)</a:t>
            </a:r>
          </a:p>
          <a:p>
            <a:r>
              <a:rPr lang="en-US" dirty="0"/>
              <a:t>Non-linear response of strain to input current, hysteresis characteristic</a:t>
            </a:r>
          </a:p>
          <a:p>
            <a:r>
              <a:rPr lang="en-US" dirty="0"/>
              <a:t>Need accurate mathematical model → more accurate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DB5F-1C44-4C76-998A-14A9E000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AAB11-64FF-4FA0-AC61-C001150C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44" y="2278280"/>
            <a:ext cx="4168501" cy="2301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366D3-7F30-4FC1-9912-BB30CBE2CA9E}"/>
              </a:ext>
            </a:extLst>
          </p:cNvPr>
          <p:cNvSpPr txBox="1"/>
          <p:nvPr/>
        </p:nvSpPr>
        <p:spPr>
          <a:xfrm>
            <a:off x="7929779" y="4771708"/>
            <a:ext cx="3320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4: Schematic diagram of a continuum robot with integrated SMA wire for the theoretical design of the actuators.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4" action="ppaction://hlinksldjump"/>
              </a:rPr>
              <a:t>[2]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0658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AE89-974E-45D4-9B95-4DD9680B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SMA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A0BD-9ED1-403E-8E54-2EC1B51B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D498F-8B3D-4ED5-8B75-A0A0409B174B}"/>
              </a:ext>
            </a:extLst>
          </p:cNvPr>
          <p:cNvGrpSpPr>
            <a:grpSpLocks noChangeAspect="1"/>
          </p:cNvGrpSpPr>
          <p:nvPr/>
        </p:nvGrpSpPr>
        <p:grpSpPr>
          <a:xfrm>
            <a:off x="472059" y="1528345"/>
            <a:ext cx="4732528" cy="2377523"/>
            <a:chOff x="3472122" y="2480652"/>
            <a:chExt cx="5116183" cy="25702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FB47D4-BF33-4631-B365-6403388F9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149"/>
            <a:stretch/>
          </p:blipFill>
          <p:spPr bwMode="auto">
            <a:xfrm>
              <a:off x="3472122" y="2490596"/>
              <a:ext cx="2231561" cy="2560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magine 17">
              <a:extLst>
                <a:ext uri="{FF2B5EF4-FFF2-40B4-BE49-F238E27FC236}">
                  <a16:creationId xmlns:a16="http://schemas.microsoft.com/office/drawing/2014/main" id="{5EA6BBE0-B259-4FBC-8EA6-063FB3804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89" b="73526"/>
            <a:stretch/>
          </p:blipFill>
          <p:spPr>
            <a:xfrm>
              <a:off x="5832019" y="2480652"/>
              <a:ext cx="2756286" cy="1280160"/>
            </a:xfrm>
            <a:prstGeom prst="rect">
              <a:avLst/>
            </a:prstGeom>
          </p:spPr>
        </p:pic>
        <p:pic>
          <p:nvPicPr>
            <p:cNvPr id="8" name="Immagine 17">
              <a:extLst>
                <a:ext uri="{FF2B5EF4-FFF2-40B4-BE49-F238E27FC236}">
                  <a16:creationId xmlns:a16="http://schemas.microsoft.com/office/drawing/2014/main" id="{C5893E48-73FB-49FA-AB00-C53FD5F54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5" b="73526"/>
            <a:stretch/>
          </p:blipFill>
          <p:spPr>
            <a:xfrm>
              <a:off x="5870011" y="3770756"/>
              <a:ext cx="2458137" cy="1280160"/>
            </a:xfrm>
            <a:prstGeom prst="rect">
              <a:avLst/>
            </a:prstGeom>
          </p:spPr>
        </p:pic>
      </p:grpSp>
      <p:pic>
        <p:nvPicPr>
          <p:cNvPr id="9" name="Bionic_hand_1_cutted">
            <a:hlinkClick r:id="" action="ppaction://media"/>
            <a:extLst>
              <a:ext uri="{FF2B5EF4-FFF2-40B4-BE49-F238E27FC236}">
                <a16:creationId xmlns:a16="http://schemas.microsoft.com/office/drawing/2014/main" id="{957770E9-B8D1-4737-A1E1-B72829AF6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46974" y="1888848"/>
            <a:ext cx="6272967" cy="3528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CD698-93B4-4479-8FB0-4C6B4DF47991}"/>
              </a:ext>
            </a:extLst>
          </p:cNvPr>
          <p:cNvSpPr txBox="1"/>
          <p:nvPr/>
        </p:nvSpPr>
        <p:spPr>
          <a:xfrm>
            <a:off x="293915" y="3983099"/>
            <a:ext cx="479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5: SMA actuated five-fingered soft hand.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8" action="ppaction://hlinksldjump"/>
              </a:rPr>
              <a:t>[3]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F4EF3-D6DA-4FEA-94F2-296B6CEC5DAC}"/>
              </a:ext>
            </a:extLst>
          </p:cNvPr>
          <p:cNvSpPr txBox="1"/>
          <p:nvPr/>
        </p:nvSpPr>
        <p:spPr>
          <a:xfrm>
            <a:off x="7585788" y="6419461"/>
            <a:ext cx="368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Video courtesy: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Intelligent Materials Systems Lab</a:t>
            </a:r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,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University of Saarland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981656B-10DA-482B-8D77-9DC3A721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79" y="4464265"/>
            <a:ext cx="2757795" cy="1452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F54650-03BD-4B69-9697-E6E515EC03A0}"/>
              </a:ext>
            </a:extLst>
          </p:cNvPr>
          <p:cNvSpPr txBox="1"/>
          <p:nvPr/>
        </p:nvSpPr>
        <p:spPr>
          <a:xfrm>
            <a:off x="1410894" y="6022585"/>
            <a:ext cx="225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6: SMA bat.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10" action="ppaction://hlinksldjump"/>
              </a:rPr>
              <a:t>[7]</a:t>
            </a:r>
            <a:endParaRPr lang="en-US" sz="1000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5527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133C-611E-47AD-9464-38297EB1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SMA robots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09E9B5-055D-4784-A40D-074C64E25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8200" y="2036583"/>
            <a:ext cx="1534611" cy="2499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D4D41-3BE1-43C4-8E4A-99990ED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B9F29-87FF-4AE8-BE29-0D67113D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811" y="2030344"/>
            <a:ext cx="2511703" cy="2511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84DE1-5EF7-4883-9A69-62DCB0BEECC8}"/>
              </a:ext>
            </a:extLst>
          </p:cNvPr>
          <p:cNvSpPr txBox="1"/>
          <p:nvPr/>
        </p:nvSpPr>
        <p:spPr>
          <a:xfrm>
            <a:off x="889518" y="4607977"/>
            <a:ext cx="479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6: Prototype of SMA wire based continuum robot.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6" action="ppaction://hlinksldjump"/>
              </a:rPr>
              <a:t>[4]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  <p:pic>
        <p:nvPicPr>
          <p:cNvPr id="9" name="Online Media 8" title="SMA driven continuum robot">
            <a:hlinkClick r:id="" action="ppaction://media"/>
            <a:extLst>
              <a:ext uri="{FF2B5EF4-FFF2-40B4-BE49-F238E27FC236}">
                <a16:creationId xmlns:a16="http://schemas.microsoft.com/office/drawing/2014/main" id="{6BB3AEEB-2D0C-40B2-90A1-2A8EF089B6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349933" y="1718213"/>
            <a:ext cx="5952549" cy="3348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F4DB7F-B52E-41A3-AA15-EDED51952652}"/>
              </a:ext>
            </a:extLst>
          </p:cNvPr>
          <p:cNvSpPr txBox="1"/>
          <p:nvPr/>
        </p:nvSpPr>
        <p:spPr>
          <a:xfrm>
            <a:off x="7585788" y="6419461"/>
            <a:ext cx="368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Video courtesy: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Intelligent Materials Systems Lab</a:t>
            </a:r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,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University of Saarland</a:t>
            </a:r>
          </a:p>
        </p:txBody>
      </p:sp>
    </p:spTree>
    <p:extLst>
      <p:ext uri="{BB962C8B-B14F-4D97-AF65-F5344CB8AC3E}">
        <p14:creationId xmlns:p14="http://schemas.microsoft.com/office/powerpoint/2010/main" val="243979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EF79-9968-421A-AD02-74EB328E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SMA robots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40C1F-A268-475B-BA07-D9467D1DD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7654" y="1347627"/>
            <a:ext cx="2616557" cy="218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4D48E-BCDD-45EA-BA00-9C584FD1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4D1D-E6E4-4EC4-ABEB-5E9BD905FA32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AB0B3-8E07-44A2-8687-8EA3B5243042}"/>
              </a:ext>
            </a:extLst>
          </p:cNvPr>
          <p:cNvSpPr txBox="1"/>
          <p:nvPr/>
        </p:nvSpPr>
        <p:spPr>
          <a:xfrm>
            <a:off x="1048200" y="3537176"/>
            <a:ext cx="3113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7: Elongation and contraction test of an SMA based octopus arm.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4" action="ppaction://hlinksldjump"/>
              </a:rPr>
              <a:t>[5]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27D9B4-BA0E-439F-B4C9-0B546CB62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4" y="4153170"/>
            <a:ext cx="2528596" cy="2223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315F6-9173-4DFA-BF31-592EC849BF8E}"/>
              </a:ext>
            </a:extLst>
          </p:cNvPr>
          <p:cNvSpPr txBox="1"/>
          <p:nvPr/>
        </p:nvSpPr>
        <p:spPr>
          <a:xfrm>
            <a:off x="522190" y="6375947"/>
            <a:ext cx="479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</a:rPr>
              <a:t>Fig. 8: Walking robot with soft arms actuated by SMAs. </a:t>
            </a: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hlinkClick r:id="rId4" action="ppaction://hlinksldjump"/>
              </a:rPr>
              <a:t>[6]</a:t>
            </a:r>
            <a:endParaRPr lang="en-US" dirty="0">
              <a:solidFill>
                <a:schemeClr val="dk1"/>
              </a:solidFill>
              <a:latin typeface="Source Sans Pro"/>
              <a:ea typeface="Source Sans Pro"/>
            </a:endParaRPr>
          </a:p>
        </p:txBody>
      </p:sp>
      <p:pic>
        <p:nvPicPr>
          <p:cNvPr id="11" name="Online Media 10" title="Daze 1.0 - Shape Memory Alloy Robot">
            <a:hlinkClick r:id="" action="ppaction://media"/>
            <a:extLst>
              <a:ext uri="{FF2B5EF4-FFF2-40B4-BE49-F238E27FC236}">
                <a16:creationId xmlns:a16="http://schemas.microsoft.com/office/drawing/2014/main" id="{73AFDCA2-1604-4749-905B-6459253A27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340907" y="1752890"/>
            <a:ext cx="7119449" cy="4004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D302AA-BF9A-4FCE-9693-63947516F235}"/>
              </a:ext>
            </a:extLst>
          </p:cNvPr>
          <p:cNvSpPr txBox="1"/>
          <p:nvPr/>
        </p:nvSpPr>
        <p:spPr>
          <a:xfrm>
            <a:off x="7585788" y="6419461"/>
            <a:ext cx="368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dk1"/>
                </a:solidFill>
                <a:latin typeface="Source Sans Pro"/>
                <a:ea typeface="Source Sans Pro"/>
              </a:rPr>
              <a:t>Video courtesy: </a:t>
            </a:r>
            <a:r>
              <a:rPr lang="en-US" sz="1000" i="1" dirty="0">
                <a:solidFill>
                  <a:schemeClr val="dk1"/>
                </a:solidFill>
                <a:latin typeface="Source Sans Pro"/>
                <a:ea typeface="Source Sans Pro"/>
              </a:rPr>
              <a:t>Austin Gurley – Auburn University and Deft Dynamics</a:t>
            </a:r>
          </a:p>
        </p:txBody>
      </p:sp>
    </p:spTree>
    <p:extLst>
      <p:ext uri="{BB962C8B-B14F-4D97-AF65-F5344CB8AC3E}">
        <p14:creationId xmlns:p14="http://schemas.microsoft.com/office/powerpoint/2010/main" val="326127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D52B-C3AC-4EB7-BEA8-F64A400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E972F-E771-4C78-81FC-07CBBC7B8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L. Schiller, A. Seibel, and J. Schlattmann, “A lightweight simulation model for soft robot’s locomotion and its application to trajectory optimization,” </a:t>
            </a:r>
            <a:r>
              <a:rPr lang="en-US" i="1" dirty="0"/>
              <a:t>IEEE Robotics and Automation Letters</a:t>
            </a:r>
            <a:r>
              <a:rPr lang="en-US" dirty="0"/>
              <a:t>, 2020. [1]</a:t>
            </a:r>
          </a:p>
          <a:p>
            <a:r>
              <a:rPr lang="en-US" dirty="0"/>
              <a:t>Y. Goergen, R. Chadda, R. Britz, D. Scholtes, N. Koev, P. Motzki, R. Werthschützky, M. Kupnik, and S. Seelecke, “Shape memory alloys in continuum and soft robotic applications,” in Smart Materials, Adaptive Structures and Intelligent Systems, vol. 59131, p. V001T04A014, American Society of Mechanical Engineers, 2019. [2]</a:t>
            </a:r>
          </a:p>
          <a:p>
            <a:r>
              <a:rPr lang="en-US" dirty="0"/>
              <a:t>F. Simone, G. </a:t>
            </a:r>
            <a:r>
              <a:rPr lang="en-US" dirty="0" err="1"/>
              <a:t>Rizzello</a:t>
            </a:r>
            <a:r>
              <a:rPr lang="en-US" dirty="0"/>
              <a:t>, S. </a:t>
            </a:r>
            <a:r>
              <a:rPr lang="en-US" dirty="0" err="1"/>
              <a:t>Seelecke</a:t>
            </a:r>
            <a:r>
              <a:rPr lang="en-US" dirty="0"/>
              <a:t>, and P. </a:t>
            </a:r>
            <a:r>
              <a:rPr lang="en-US" dirty="0" err="1"/>
              <a:t>Motzki</a:t>
            </a:r>
            <a:r>
              <a:rPr lang="en-US" dirty="0"/>
              <a:t>. "A soft five-fingered hand actuated by Shape Memory Alloy wires: design, manufacturing, and evaluation." </a:t>
            </a:r>
            <a:r>
              <a:rPr lang="en-US" i="1" dirty="0"/>
              <a:t>Frontiers in Robotics and AI</a:t>
            </a:r>
            <a:r>
              <a:rPr lang="en-US" dirty="0"/>
              <a:t> 7 (2020).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4003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Project_presentation_final</Template>
  <TotalTime>0</TotalTime>
  <Words>837</Words>
  <Application>Microsoft Office PowerPoint</Application>
  <PresentationFormat>Widescreen</PresentationFormat>
  <Paragraphs>70</Paragraphs>
  <Slides>11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Calibri Light (Headings)</vt:lpstr>
      <vt:lpstr>Roboto Slab</vt:lpstr>
      <vt:lpstr>Source Sans Pro</vt:lpstr>
      <vt:lpstr>Cordelia template</vt:lpstr>
      <vt:lpstr>Modeling and Validating the kinematic and dynamic properties of Shape memory alloy based Continuum robots (Temp Title)</vt:lpstr>
      <vt:lpstr>Topics Covered</vt:lpstr>
      <vt:lpstr>Motivation</vt:lpstr>
      <vt:lpstr>Shape memory alloys – Operating principle</vt:lpstr>
      <vt:lpstr>Shape memory alloys - Actuators</vt:lpstr>
      <vt:lpstr>State of the art in SMA robots</vt:lpstr>
      <vt:lpstr>State of the art in SMA robots</vt:lpstr>
      <vt:lpstr>State of the art in SMA robots</vt:lpstr>
      <vt:lpstr>References</vt:lpstr>
      <vt:lpstr>References (Contd.)</vt:lpstr>
      <vt:lpstr>Thank you for your attention!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Prototyping of cable-driven gecko-inspired robot for performing straight gait motion</dc:title>
  <dc:creator>Vignesh</dc:creator>
  <cp:lastModifiedBy>Vignesh</cp:lastModifiedBy>
  <cp:revision>52</cp:revision>
  <dcterms:created xsi:type="dcterms:W3CDTF">2021-04-21T06:15:58Z</dcterms:created>
  <dcterms:modified xsi:type="dcterms:W3CDTF">2021-10-22T13:45:20Z</dcterms:modified>
</cp:coreProperties>
</file>